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7" r:id="rId2"/>
    <p:sldId id="259" r:id="rId3"/>
    <p:sldId id="261" r:id="rId4"/>
    <p:sldId id="266" r:id="rId5"/>
    <p:sldId id="267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14" autoAdjust="0"/>
  </p:normalViewPr>
  <p:slideViewPr>
    <p:cSldViewPr>
      <p:cViewPr>
        <p:scale>
          <a:sx n="100" d="100"/>
          <a:sy n="100" d="100"/>
        </p:scale>
        <p:origin x="-294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4684678219129302E-2"/>
          <c:y val="0.14274382448183526"/>
          <c:w val="0.32435159581551687"/>
          <c:h val="0.5424152737499105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0222163122484915E-2"/>
          <c:y val="8.8436660632478764E-2"/>
          <c:w val="0.55545524440253935"/>
          <c:h val="0.817939346608546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5"/>
          <c:dPt>
            <c:idx val="7"/>
            <c:spPr>
              <a:noFill/>
            </c:spPr>
          </c:dPt>
          <c:dLbls>
            <c:dLbl>
              <c:idx val="0"/>
              <c:layout>
                <c:manualLayout>
                  <c:x val="-0.18033019684145232"/>
                  <c:y val="0.348590965382931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561,2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11,4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1.1179620651785991E-2"/>
                  <c:y val="-2.02577573080115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3282,0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66,6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72,7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1,5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9.2321354657742046E-3"/>
                  <c:y val="-0.117199600371200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696,9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14,1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компенсации затрат государства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2579.4</c:v>
                </c:pt>
                <c:pt idx="1">
                  <c:v>718.7</c:v>
                </c:pt>
                <c:pt idx="2">
                  <c:v>78.099999999999994</c:v>
                </c:pt>
                <c:pt idx="3">
                  <c:v>1343.8</c:v>
                </c:pt>
                <c:pt idx="4">
                  <c:v>0.8</c:v>
                </c:pt>
                <c:pt idx="5">
                  <c:v>290.89999999999986</c:v>
                </c:pt>
                <c:pt idx="6">
                  <c:v>4.4000000000000004</c:v>
                </c:pt>
                <c:pt idx="7">
                  <c:v>2.2000000000000002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402087822802843"/>
          <c:y val="6.14035087719298E-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32"/>
          <c:dLbls>
            <c:dLbl>
              <c:idx val="0"/>
              <c:layout>
                <c:manualLayout>
                  <c:x val="-0.12929214637431219"/>
                  <c:y val="-1.31578947368421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3858,4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28,5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layout>
                <c:manualLayout>
                  <c:x val="6.8277875051603043E-2"/>
                  <c:y val="7.45614035087719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69,9; </a:t>
                    </a:r>
                    <a:r>
                      <a:rPr lang="ru-RU" dirty="0" smtClean="0"/>
                      <a:t>0,5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6.9730595797381834E-2"/>
                  <c:y val="0.149122807017543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33,3;</a:t>
                    </a:r>
                    <a:r>
                      <a:rPr lang="en-US" dirty="0" smtClean="0"/>
                      <a:t> 0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-9.4426962863081582E-2"/>
                  <c:y val="7.23684210526316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4790,4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35,4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0.12783942562853337"/>
                  <c:y val="-3.07017543859649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2802,3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20,7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layout>
                <c:manualLayout>
                  <c:x val="-6.3919827201726981E-2"/>
                  <c:y val="-0.124999999999999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1846,1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13,7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6"/>
              <c:layout>
                <c:manualLayout>
                  <c:x val="1.4527207457787881E-3"/>
                  <c:y val="-9.21052631578947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123,1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0,9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dLbl>
              <c:idx val="7"/>
              <c:layout>
                <c:manualLayout>
                  <c:x val="8.716324474672725E-2"/>
                  <c:y val="-3.29620803978449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0%</a:t>
                    </a:r>
                  </a:p>
                </c:rich>
              </c:tx>
              <c:showLegendKey val="1"/>
              <c:showVal val="1"/>
              <c:showPercent val="1"/>
            </c:dLbl>
            <c:showLegendKey val="1"/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4274.5</c:v>
                </c:pt>
                <c:pt idx="1">
                  <c:v>69.900000000000006</c:v>
                </c:pt>
                <c:pt idx="2">
                  <c:v>50.2</c:v>
                </c:pt>
                <c:pt idx="3">
                  <c:v>647</c:v>
                </c:pt>
                <c:pt idx="4">
                  <c:v>1480.7</c:v>
                </c:pt>
                <c:pt idx="5">
                  <c:v>1827.7</c:v>
                </c:pt>
                <c:pt idx="6">
                  <c:v>72.3</c:v>
                </c:pt>
                <c:pt idx="7">
                  <c:v>0.1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3.9223460136027281E-2"/>
          <c:y val="0.18421052631578941"/>
          <c:w val="0.32207184973788705"/>
          <c:h val="0.54510947644702334"/>
        </c:manualLayout>
      </c:layout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2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561,2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32DFABAB-295A-4C28-B176-C8AE7EC4CD6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3282,0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95CF0-B718-421F-B208-DB3E4B624E36}" type="parTrans" cxnId="{E3774A03-1C7F-4CB4-9203-5716E951F6EB}">
      <dgm:prSet/>
      <dgm:spPr/>
      <dgm:t>
        <a:bodyPr/>
        <a:lstStyle/>
        <a:p>
          <a:endParaRPr lang="ru-RU"/>
        </a:p>
      </dgm:t>
    </dgm:pt>
    <dgm:pt modelId="{CB351489-D401-4F38-8E39-F5E9DED42897}" type="sibTrans" cxnId="{E3774A03-1C7F-4CB4-9203-5716E951F6EB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696,9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67,2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72,7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 сельского поселения</a:t>
          </a:r>
          <a:endParaRPr lang="ru-RU" sz="12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67,7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EC44F88-42D5-4EE3-8C8C-69396664E45F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связи с эксплуатацией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имущества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6,7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8ACAF-697C-433E-A53A-55D8A059C90E}" type="parTrans" cxnId="{D3D94055-4BE3-4AE7-9CAD-D0AF71351C80}">
      <dgm:prSet/>
      <dgm:spPr/>
      <dgm:t>
        <a:bodyPr/>
        <a:lstStyle/>
        <a:p>
          <a:endParaRPr lang="ru-RU"/>
        </a:p>
      </dgm:t>
    </dgm:pt>
    <dgm:pt modelId="{46EC17D7-9BF3-486B-B2E0-AD1C5D5FF63B}" type="sibTrans" cxnId="{D3D94055-4BE3-4AE7-9CAD-D0AF71351C80}">
      <dgm:prSet/>
      <dgm:spPr/>
      <dgm:t>
        <a:bodyPr/>
        <a:lstStyle/>
        <a:p>
          <a:endParaRPr lang="ru-RU"/>
        </a:p>
      </dgm:t>
    </dgm:pt>
    <dgm:pt modelId="{F1B47385-B2CC-4B51-94AA-C69C60ED593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2,1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5B7A7-A746-490C-8128-ECFBD1196CAA}" type="parTrans" cxnId="{F30B610E-4831-492D-8C68-6E792A910CFF}">
      <dgm:prSet/>
      <dgm:spPr/>
      <dgm:t>
        <a:bodyPr/>
        <a:lstStyle/>
        <a:p>
          <a:endParaRPr lang="ru-RU"/>
        </a:p>
      </dgm:t>
    </dgm:pt>
    <dgm:pt modelId="{1A5B132E-2137-4D70-B5C2-D0E4854387BD}" type="sibTrans" cxnId="{F30B610E-4831-492D-8C68-6E792A910CFF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70,1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2734,9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532B4CBF-CA94-41F3-A57B-2843BD48E4B2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4299,1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30CC76-076B-417A-9905-5AE5C3CBC477}" type="parTrans" cxnId="{F0C03AFF-101F-42A8-ADC3-169A4AD47857}">
      <dgm:prSet/>
      <dgm:spPr/>
      <dgm:t>
        <a:bodyPr/>
        <a:lstStyle/>
        <a:p>
          <a:endParaRPr lang="ru-RU"/>
        </a:p>
      </dgm:t>
    </dgm:pt>
    <dgm:pt modelId="{223FB6E9-3768-4185-A77A-E414AB8DC773}" type="sibTrans" cxnId="{F0C03AFF-101F-42A8-ADC3-169A4AD47857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  <dgm:t>
        <a:bodyPr/>
        <a:lstStyle/>
        <a:p>
          <a:endParaRPr lang="ru-RU"/>
        </a:p>
      </dgm:t>
    </dgm:pt>
    <dgm:pt modelId="{96DD4E4E-33DA-4561-95C4-F0077618D161}" type="pres">
      <dgm:prSet presAssocID="{32DFABAB-295A-4C28-B176-C8AE7EC4CD6A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2D933-A201-4B1C-8EE8-CB6DB8E76AFF}" type="pres">
      <dgm:prSet presAssocID="{CB351489-D401-4F38-8E39-F5E9DED42897}" presName="sibTrans" presStyleCnt="0"/>
      <dgm:spPr/>
      <dgm:t>
        <a:bodyPr/>
        <a:lstStyle/>
        <a:p>
          <a:endParaRPr lang="ru-RU"/>
        </a:p>
      </dgm:t>
    </dgm:pt>
    <dgm:pt modelId="{568C610D-6D67-49FE-9E20-A523B07AEC94}" type="pres">
      <dgm:prSet presAssocID="{3538A437-4018-424C-BE07-1EB90B0DB3E5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  <dgm:t>
        <a:bodyPr/>
        <a:lstStyle/>
        <a:p>
          <a:endParaRPr lang="ru-RU"/>
        </a:p>
      </dgm:t>
    </dgm:pt>
    <dgm:pt modelId="{416D389E-1906-4628-AB3D-97BCDE0F8520}" type="pres">
      <dgm:prSet presAssocID="{1F257D80-3529-4697-9186-EC854F333D20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  <dgm:t>
        <a:bodyPr/>
        <a:lstStyle/>
        <a:p>
          <a:endParaRPr lang="ru-RU"/>
        </a:p>
      </dgm:t>
    </dgm:pt>
    <dgm:pt modelId="{396F3610-6898-4F07-B1B7-DDB2CD28A9C7}" type="pres">
      <dgm:prSet presAssocID="{2E106A4D-1827-4786-8B22-F8E12C13AD13}" presName="node" presStyleLbl="node1" presStyleIdx="4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  <dgm:t>
        <a:bodyPr/>
        <a:lstStyle/>
        <a:p>
          <a:endParaRPr lang="ru-RU"/>
        </a:p>
      </dgm:t>
    </dgm:pt>
    <dgm:pt modelId="{F2BF61DD-A5BD-4B0F-8021-AB442B72ED79}" type="pres">
      <dgm:prSet presAssocID="{B9941620-3C05-465D-8115-672F78BB5CAC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  <dgm:t>
        <a:bodyPr/>
        <a:lstStyle/>
        <a:p>
          <a:endParaRPr lang="ru-RU"/>
        </a:p>
      </dgm:t>
    </dgm:pt>
    <dgm:pt modelId="{5B3DD7B8-0D55-403C-860D-7A61576DA4A5}" type="pres">
      <dgm:prSet presAssocID="{BEC44F88-42D5-4EE3-8C8C-69396664E45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4137E-8EF9-4AB3-987F-490800645C7F}" type="pres">
      <dgm:prSet presAssocID="{46EC17D7-9BF3-486B-B2E0-AD1C5D5FF63B}" presName="sibTrans" presStyleCnt="0"/>
      <dgm:spPr/>
      <dgm:t>
        <a:bodyPr/>
        <a:lstStyle/>
        <a:p>
          <a:endParaRPr lang="ru-RU"/>
        </a:p>
      </dgm:t>
    </dgm:pt>
    <dgm:pt modelId="{863A8323-316C-4531-A7EE-6F5A583C0A52}" type="pres">
      <dgm:prSet presAssocID="{F1B47385-B2CC-4B51-94AA-C69C60ED5937}" presName="node" presStyleLbl="node1" presStyleIdx="7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76274E5-53FB-493C-B401-E5541BB31BA3}" type="pres">
      <dgm:prSet presAssocID="{1A5B132E-2137-4D70-B5C2-D0E4854387BD}" presName="sibTrans" presStyleCnt="0"/>
      <dgm:spPr/>
      <dgm:t>
        <a:bodyPr/>
        <a:lstStyle/>
        <a:p>
          <a:endParaRPr lang="ru-RU"/>
        </a:p>
      </dgm:t>
    </dgm:pt>
    <dgm:pt modelId="{98D9B815-AE2A-4D0E-9888-B226115C366F}" type="pres">
      <dgm:prSet presAssocID="{B70E1606-9938-40BF-AAB7-F92CF02A28F6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  <dgm:t>
        <a:bodyPr/>
        <a:lstStyle/>
        <a:p>
          <a:endParaRPr lang="ru-RU"/>
        </a:p>
      </dgm:t>
    </dgm:pt>
    <dgm:pt modelId="{4F93F4BA-99ED-41B4-88AD-39D9B4193754}" type="pres">
      <dgm:prSet presAssocID="{4F53FFA9-C3F5-470E-B9A9-691642494B97}" presName="node" presStyleLbl="node1" presStyleIdx="9" presStyleCnt="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1DF0F2E-26D5-439F-9D11-93D846C5A372}" type="pres">
      <dgm:prSet presAssocID="{D5F69D57-9F73-4C44-9B55-F72E45F2BB67}" presName="sibTrans" presStyleCnt="0"/>
      <dgm:spPr/>
      <dgm:t>
        <a:bodyPr/>
        <a:lstStyle/>
        <a:p>
          <a:endParaRPr lang="ru-RU"/>
        </a:p>
      </dgm:t>
    </dgm:pt>
    <dgm:pt modelId="{114E0BBD-D4C6-4095-91C7-37BAD7E99CC1}" type="pres">
      <dgm:prSet presAssocID="{532B4CBF-CA94-41F3-A57B-2843BD48E4B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22E8D5-EDA9-4111-A53E-6CBDA1EF59AA}" srcId="{EFC9298D-E846-4654-9798-8B0060028573}" destId="{2E106A4D-1827-4786-8B22-F8E12C13AD13}" srcOrd="4" destOrd="0" parTransId="{368DF7A4-A606-4522-8C13-60131610B226}" sibTransId="{0206B7A9-CCB2-4F35-A8A6-087B6B9A5380}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DA710588-92B5-46E4-A81C-E3B576FC42E4}" type="presOf" srcId="{532B4CBF-CA94-41F3-A57B-2843BD48E4B2}" destId="{114E0BBD-D4C6-4095-91C7-37BAD7E99CC1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D3D94055-4BE3-4AE7-9CAD-D0AF71351C80}" srcId="{EFC9298D-E846-4654-9798-8B0060028573}" destId="{BEC44F88-42D5-4EE3-8C8C-69396664E45F}" srcOrd="6" destOrd="0" parTransId="{4108ACAF-697C-433E-A53A-55D8A059C90E}" sibTransId="{46EC17D7-9BF3-486B-B2E0-AD1C5D5FF63B}"/>
    <dgm:cxn modelId="{3233CA2F-A067-4FA6-8A34-06828A4DF538}" srcId="{EFC9298D-E846-4654-9798-8B0060028573}" destId="{B9941620-3C05-465D-8115-672F78BB5CAC}" srcOrd="5" destOrd="0" parTransId="{1B058A4E-7D5D-41F0-A942-FF133E5093CA}" sibTransId="{AC943FE2-E0A1-4633-AC63-9C5B9B692455}"/>
    <dgm:cxn modelId="{F0C03AFF-101F-42A8-ADC3-169A4AD47857}" srcId="{EFC9298D-E846-4654-9798-8B0060028573}" destId="{532B4CBF-CA94-41F3-A57B-2843BD48E4B2}" srcOrd="10" destOrd="0" parTransId="{4330CC76-076B-417A-9905-5AE5C3CBC477}" sibTransId="{223FB6E9-3768-4185-A77A-E414AB8DC773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07AD36E3-0EE2-4F53-88C0-E81BCEC0FEF7}" type="presOf" srcId="{BEC44F88-42D5-4EE3-8C8C-69396664E45F}" destId="{5B3DD7B8-0D55-403C-860D-7A61576DA4A5}" srcOrd="0" destOrd="0" presId="urn:microsoft.com/office/officeart/2005/8/layout/default#1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D820C24E-A4CF-4DFC-9A7F-5416EC005C73}" srcId="{EFC9298D-E846-4654-9798-8B0060028573}" destId="{B70E1606-9938-40BF-AAB7-F92CF02A28F6}" srcOrd="8" destOrd="0" parTransId="{7C119574-5BA7-44ED-864E-C9219ECE3B92}" sibTransId="{6FD7E305-9060-4BCF-8619-2534575DB30B}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FBC3F654-7F67-433A-BCC8-4FAF47FCDE84}" srcId="{EFC9298D-E846-4654-9798-8B0060028573}" destId="{4F53FFA9-C3F5-470E-B9A9-691642494B97}" srcOrd="9" destOrd="0" parTransId="{44455AB1-F975-493B-BF48-CAC837C8FA16}" sibTransId="{D5F69D57-9F73-4C44-9B55-F72E45F2BB67}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F30B610E-4831-492D-8C68-6E792A910CFF}" srcId="{EFC9298D-E846-4654-9798-8B0060028573}" destId="{F1B47385-B2CC-4B51-94AA-C69C60ED5937}" srcOrd="7" destOrd="0" parTransId="{C8E5B7A7-A746-490C-8128-ECFBD1196CAA}" sibTransId="{1A5B132E-2137-4D70-B5C2-D0E4854387BD}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A532B015-600B-4E03-9557-E5CE75FC9DF4}" type="presOf" srcId="{32DFABAB-295A-4C28-B176-C8AE7EC4CD6A}" destId="{96DD4E4E-33DA-4561-95C4-F0077618D161}" srcOrd="0" destOrd="0" presId="urn:microsoft.com/office/officeart/2005/8/layout/default#1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5E7F3992-7098-461C-978F-4CB98C7423C3}" type="presOf" srcId="{F1B47385-B2CC-4B51-94AA-C69C60ED5937}" destId="{863A8323-316C-4531-A7EE-6F5A583C0A52}" srcOrd="0" destOrd="0" presId="urn:microsoft.com/office/officeart/2005/8/layout/default#1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E3774A03-1C7F-4CB4-9203-5716E951F6EB}" srcId="{EFC9298D-E846-4654-9798-8B0060028573}" destId="{32DFABAB-295A-4C28-B176-C8AE7EC4CD6A}" srcOrd="1" destOrd="0" parTransId="{D2295CF0-B718-421F-B208-DB3E4B624E36}" sibTransId="{CB351489-D401-4F38-8E39-F5E9DED42897}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D0072DB-03D5-4ECE-9031-FAA5770F6A7E}" type="presParOf" srcId="{7D006B0B-6727-4758-87FD-A750B2865F7B}" destId="{96DD4E4E-33DA-4561-95C4-F0077618D161}" srcOrd="2" destOrd="0" presId="urn:microsoft.com/office/officeart/2005/8/layout/default#1"/>
    <dgm:cxn modelId="{BE072609-90DA-40D7-99D3-E88EAE2A6B42}" type="presParOf" srcId="{7D006B0B-6727-4758-87FD-A750B2865F7B}" destId="{7852D933-A201-4B1C-8EE8-CB6DB8E76AFF}" srcOrd="3" destOrd="0" presId="urn:microsoft.com/office/officeart/2005/8/layout/default#1"/>
    <dgm:cxn modelId="{B93DFE44-55CC-4A86-AA91-895642B7CFFE}" type="presParOf" srcId="{7D006B0B-6727-4758-87FD-A750B2865F7B}" destId="{568C610D-6D67-49FE-9E20-A523B07AEC94}" srcOrd="4" destOrd="0" presId="urn:microsoft.com/office/officeart/2005/8/layout/default#1"/>
    <dgm:cxn modelId="{33002690-319E-42B1-A774-2355685E0654}" type="presParOf" srcId="{7D006B0B-6727-4758-87FD-A750B2865F7B}" destId="{DBFB2604-9FF4-44B1-BE15-D39EFEA1CA06}" srcOrd="5" destOrd="0" presId="urn:microsoft.com/office/officeart/2005/8/layout/default#1"/>
    <dgm:cxn modelId="{77AECADA-A5B9-45D1-9C9C-AE2B9DD72455}" type="presParOf" srcId="{7D006B0B-6727-4758-87FD-A750B2865F7B}" destId="{416D389E-1906-4628-AB3D-97BCDE0F8520}" srcOrd="6" destOrd="0" presId="urn:microsoft.com/office/officeart/2005/8/layout/default#1"/>
    <dgm:cxn modelId="{78498482-7AAA-4708-8C6B-C88E95A7CA48}" type="presParOf" srcId="{7D006B0B-6727-4758-87FD-A750B2865F7B}" destId="{72E431E7-0EEA-4E62-97B1-19152DA49804}" srcOrd="7" destOrd="0" presId="urn:microsoft.com/office/officeart/2005/8/layout/default#1"/>
    <dgm:cxn modelId="{1CE404F2-3FF1-4431-AB71-532FC65FB0F3}" type="presParOf" srcId="{7D006B0B-6727-4758-87FD-A750B2865F7B}" destId="{396F3610-6898-4F07-B1B7-DDB2CD28A9C7}" srcOrd="8" destOrd="0" presId="urn:microsoft.com/office/officeart/2005/8/layout/default#1"/>
    <dgm:cxn modelId="{6E03738D-4AFA-4020-B1E8-B1D649497C22}" type="presParOf" srcId="{7D006B0B-6727-4758-87FD-A750B2865F7B}" destId="{CC4B1EF2-39F8-4662-9A2E-4D53D862B399}" srcOrd="9" destOrd="0" presId="urn:microsoft.com/office/officeart/2005/8/layout/default#1"/>
    <dgm:cxn modelId="{E7738794-2FC1-45F6-8D6F-B30797504FCD}" type="presParOf" srcId="{7D006B0B-6727-4758-87FD-A750B2865F7B}" destId="{F2BF61DD-A5BD-4B0F-8021-AB442B72ED79}" srcOrd="10" destOrd="0" presId="urn:microsoft.com/office/officeart/2005/8/layout/default#1"/>
    <dgm:cxn modelId="{213D59E4-2874-43C9-BB3E-3DD56A60B0CB}" type="presParOf" srcId="{7D006B0B-6727-4758-87FD-A750B2865F7B}" destId="{F005076E-E4FE-4DE0-BD97-CCB336470A27}" srcOrd="11" destOrd="0" presId="urn:microsoft.com/office/officeart/2005/8/layout/default#1"/>
    <dgm:cxn modelId="{79E19F9E-CF80-4FF7-A44C-585545410A66}" type="presParOf" srcId="{7D006B0B-6727-4758-87FD-A750B2865F7B}" destId="{5B3DD7B8-0D55-403C-860D-7A61576DA4A5}" srcOrd="12" destOrd="0" presId="urn:microsoft.com/office/officeart/2005/8/layout/default#1"/>
    <dgm:cxn modelId="{14A8E12D-09FB-445E-9AF3-B71709949559}" type="presParOf" srcId="{7D006B0B-6727-4758-87FD-A750B2865F7B}" destId="{17D4137E-8EF9-4AB3-987F-490800645C7F}" srcOrd="13" destOrd="0" presId="urn:microsoft.com/office/officeart/2005/8/layout/default#1"/>
    <dgm:cxn modelId="{15F81415-89D5-4822-AEBC-E3C3E2A77571}" type="presParOf" srcId="{7D006B0B-6727-4758-87FD-A750B2865F7B}" destId="{863A8323-316C-4531-A7EE-6F5A583C0A52}" srcOrd="14" destOrd="0" presId="urn:microsoft.com/office/officeart/2005/8/layout/default#1"/>
    <dgm:cxn modelId="{BEA923C9-BC6E-4241-A3F5-D00251172CA1}" type="presParOf" srcId="{7D006B0B-6727-4758-87FD-A750B2865F7B}" destId="{176274E5-53FB-493C-B401-E5541BB31BA3}" srcOrd="15" destOrd="0" presId="urn:microsoft.com/office/officeart/2005/8/layout/default#1"/>
    <dgm:cxn modelId="{C25FE19C-0273-40F9-8A97-84819108C534}" type="presParOf" srcId="{7D006B0B-6727-4758-87FD-A750B2865F7B}" destId="{98D9B815-AE2A-4D0E-9888-B226115C366F}" srcOrd="16" destOrd="0" presId="urn:microsoft.com/office/officeart/2005/8/layout/default#1"/>
    <dgm:cxn modelId="{93FC64FC-3D0A-43BF-8BB9-5BC897B259D2}" type="presParOf" srcId="{7D006B0B-6727-4758-87FD-A750B2865F7B}" destId="{47EB9295-AEC3-4502-804E-90D932C1C9A9}" srcOrd="17" destOrd="0" presId="urn:microsoft.com/office/officeart/2005/8/layout/default#1"/>
    <dgm:cxn modelId="{76F960D5-6394-4859-9E19-D6693BF31ECC}" type="presParOf" srcId="{7D006B0B-6727-4758-87FD-A750B2865F7B}" destId="{4F93F4BA-99ED-41B4-88AD-39D9B4193754}" srcOrd="18" destOrd="0" presId="urn:microsoft.com/office/officeart/2005/8/layout/default#1"/>
    <dgm:cxn modelId="{7396BA00-AB35-48FA-B1C4-E394162A1B61}" type="presParOf" srcId="{7D006B0B-6727-4758-87FD-A750B2865F7B}" destId="{F1DF0F2E-26D5-439F-9D11-93D846C5A372}" srcOrd="19" destOrd="0" presId="urn:microsoft.com/office/officeart/2005/8/layout/default#1"/>
    <dgm:cxn modelId="{0E182631-8D02-4BC2-919F-826F8CA7E9EE}" type="presParOf" srcId="{7D006B0B-6727-4758-87FD-A750B2865F7B}" destId="{114E0BBD-D4C6-4095-91C7-37BAD7E99CC1}" srcOrd="20" destOrd="0" presId="urn:microsoft.com/office/officeart/2005/8/layout/default#1"/>
  </dgm:cxnLst>
  <dgm:bg>
    <a:blipFill>
      <a:blip xmlns:r="http://schemas.openxmlformats.org/officeDocument/2006/relationships"/>
      <a:stretch>
        <a:fillRect/>
      </a:stretch>
    </a:blip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3858,4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2802,3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1846,1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123,1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33,3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4790,4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69,9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C7282BE6-3A80-4E90-9DEB-EA01701360F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и муниципального долга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A74-541F-4102-B421-0669A6B281C6}" type="parTrans" cxnId="{18BE7DAA-15B7-4979-B04E-AC5E78AF7964}">
      <dgm:prSet/>
      <dgm:spPr/>
      <dgm:t>
        <a:bodyPr/>
        <a:lstStyle/>
        <a:p>
          <a:endParaRPr lang="ru-RU"/>
        </a:p>
      </dgm:t>
    </dgm:pt>
    <dgm:pt modelId="{D96355A0-3494-474E-8588-3BF78C0D4A57}" type="sibTrans" cxnId="{18BE7DAA-15B7-4979-B04E-AC5E78AF7964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8" custLinFactNeighborX="2159" custLinFactNeighborY="-22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8B07C47-40ED-496F-9A4A-F220691EB7E9}" type="pres">
      <dgm:prSet presAssocID="{7990CB6E-1BF1-4D78-B445-5B686382AB02}" presName="sibTrans" presStyleCnt="0"/>
      <dgm:spPr/>
    </dgm:pt>
    <dgm:pt modelId="{DBA6881A-7606-4FEF-B2E5-32804E88A060}" type="pres">
      <dgm:prSet presAssocID="{C7282BE6-3A80-4E90-9DEB-EA01701360FD}" presName="node" presStyleLbl="node1" presStyleIdx="7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18BE7DAA-15B7-4979-B04E-AC5E78AF7964}" srcId="{EFC9298D-E846-4654-9798-8B0060028573}" destId="{C7282BE6-3A80-4E90-9DEB-EA01701360FD}" srcOrd="7" destOrd="0" parTransId="{7044EA74-541F-4102-B421-0669A6B281C6}" sibTransId="{D96355A0-3494-474E-8588-3BF78C0D4A57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4329941A-955F-4D16-8F31-9BEFC8736D97}" type="presOf" srcId="{C7282BE6-3A80-4E90-9DEB-EA01701360FD}" destId="{DBA6881A-7606-4FEF-B2E5-32804E88A060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  <dgm:cxn modelId="{A1371C32-CAF8-42A7-8A3A-D08644B60460}" type="presParOf" srcId="{7D006B0B-6727-4758-87FD-A750B2865F7B}" destId="{F8B07C47-40ED-496F-9A4A-F220691EB7E9}" srcOrd="13" destOrd="0" presId="urn:microsoft.com/office/officeart/2005/8/layout/default#2"/>
    <dgm:cxn modelId="{3159E2B5-C80E-45CF-AD2C-19C486C90EAD}" type="presParOf" srcId="{7D006B0B-6727-4758-87FD-A750B2865F7B}" destId="{DBA6881A-7606-4FEF-B2E5-32804E88A060}" srcOrd="14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777686" y="3600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12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2579,5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2410" y="174434"/>
        <a:ext cx="1374768" cy="824861"/>
      </dsp:txXfrm>
    </dsp:sp>
    <dsp:sp modelId="{96DD4E4E-33DA-4561-95C4-F0077618D161}">
      <dsp:nvSpPr>
        <dsp:cNvPr id="0" name=""/>
        <dsp:cNvSpPr/>
      </dsp:nvSpPr>
      <dsp:spPr>
        <a:xfrm>
          <a:off x="2916324" y="3600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718,6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16324" y="3600"/>
        <a:ext cx="1944216" cy="1166529"/>
      </dsp:txXfrm>
    </dsp:sp>
    <dsp:sp modelId="{568C610D-6D67-49FE-9E20-A523B07AEC94}">
      <dsp:nvSpPr>
        <dsp:cNvPr id="0" name=""/>
        <dsp:cNvSpPr/>
      </dsp:nvSpPr>
      <dsp:spPr>
        <a:xfrm>
          <a:off x="5054961" y="3600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78,1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3600"/>
        <a:ext cx="1944216" cy="1166529"/>
      </dsp:txXfrm>
    </dsp:sp>
    <dsp:sp modelId="{416D389E-1906-4628-AB3D-97BCDE0F8520}">
      <dsp:nvSpPr>
        <dsp:cNvPr id="0" name=""/>
        <dsp:cNvSpPr/>
      </dsp:nvSpPr>
      <dsp:spPr>
        <a:xfrm>
          <a:off x="777686" y="1364551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1343,7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686" y="1364551"/>
        <a:ext cx="1944216" cy="1166529"/>
      </dsp:txXfrm>
    </dsp:sp>
    <dsp:sp modelId="{396F3610-6898-4F07-B1B7-DDB2CD28A9C7}">
      <dsp:nvSpPr>
        <dsp:cNvPr id="0" name=""/>
        <dsp:cNvSpPr/>
      </dsp:nvSpPr>
      <dsp:spPr>
        <a:xfrm>
          <a:off x="2916324" y="1364551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2,2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048" y="1535385"/>
        <a:ext cx="1374768" cy="824861"/>
      </dsp:txXfrm>
    </dsp:sp>
    <dsp:sp modelId="{F2BF61DD-A5BD-4B0F-8021-AB442B72ED79}">
      <dsp:nvSpPr>
        <dsp:cNvPr id="0" name=""/>
        <dsp:cNvSpPr/>
      </dsp:nvSpPr>
      <dsp:spPr>
        <a:xfrm>
          <a:off x="5054961" y="1364551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82,1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1364551"/>
        <a:ext cx="1944216" cy="1166529"/>
      </dsp:txXfrm>
    </dsp:sp>
    <dsp:sp modelId="{5B3DD7B8-0D55-403C-860D-7A61576DA4A5}">
      <dsp:nvSpPr>
        <dsp:cNvPr id="0" name=""/>
        <dsp:cNvSpPr/>
      </dsp:nvSpPr>
      <dsp:spPr>
        <a:xfrm>
          <a:off x="777686" y="2725502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4,4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7686" y="2725502"/>
        <a:ext cx="1944216" cy="1166529"/>
      </dsp:txXfrm>
    </dsp:sp>
    <dsp:sp modelId="{863A8323-316C-4531-A7EE-6F5A583C0A52}">
      <dsp:nvSpPr>
        <dsp:cNvPr id="0" name=""/>
        <dsp:cNvSpPr/>
      </dsp:nvSpPr>
      <dsp:spPr>
        <a:xfrm>
          <a:off x="2916324" y="2725502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0,8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1048" y="2896336"/>
        <a:ext cx="1374768" cy="824861"/>
      </dsp:txXfrm>
    </dsp:sp>
    <dsp:sp modelId="{98D9B815-AE2A-4D0E-9888-B226115C366F}">
      <dsp:nvSpPr>
        <dsp:cNvPr id="0" name=""/>
        <dsp:cNvSpPr/>
      </dsp:nvSpPr>
      <dsp:spPr>
        <a:xfrm>
          <a:off x="5054961" y="2725502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70,1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961" y="2725502"/>
        <a:ext cx="1944216" cy="1166529"/>
      </dsp:txXfrm>
    </dsp:sp>
    <dsp:sp modelId="{4F93F4BA-99ED-41B4-88AD-39D9B4193754}">
      <dsp:nvSpPr>
        <dsp:cNvPr id="0" name=""/>
        <dsp:cNvSpPr/>
      </dsp:nvSpPr>
      <dsp:spPr>
        <a:xfrm>
          <a:off x="1847005" y="4086453"/>
          <a:ext cx="1944216" cy="11665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1566,7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1729" y="4257287"/>
        <a:ext cx="1374768" cy="824861"/>
      </dsp:txXfrm>
    </dsp:sp>
    <dsp:sp modelId="{114E0BBD-D4C6-4095-91C7-37BAD7E99CC1}">
      <dsp:nvSpPr>
        <dsp:cNvPr id="0" name=""/>
        <dsp:cNvSpPr/>
      </dsp:nvSpPr>
      <dsp:spPr>
        <a:xfrm>
          <a:off x="3985642" y="4086453"/>
          <a:ext cx="1944216" cy="1166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сельских поселений на выравнивание бюджетной обеспеченности           2904,8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5642" y="4086453"/>
        <a:ext cx="1944216" cy="1166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44023" y="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4274,5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5" y="62132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647,0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1480,7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1827,7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1264967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72,3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099" y="3034909"/>
        <a:ext cx="1997088" cy="1148547"/>
      </dsp:txXfrm>
    </dsp:sp>
    <dsp:sp modelId="{DBA6881A-7606-4FEF-B2E5-32804E88A060}">
      <dsp:nvSpPr>
        <dsp:cNvPr id="0" name=""/>
        <dsp:cNvSpPr/>
      </dsp:nvSpPr>
      <dsp:spPr>
        <a:xfrm>
          <a:off x="3598455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и муниципального долга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587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128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15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712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94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047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391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226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089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102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924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34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340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Жуковского сельского поселения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Дубовского района за 2016 год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</a:t>
            </a:r>
            <a:b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сельского поселения </a:t>
            </a:r>
            <a:b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2016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4429946"/>
              </p:ext>
            </p:extLst>
          </p:nvPr>
        </p:nvGraphicFramePr>
        <p:xfrm>
          <a:off x="611560" y="1720552"/>
          <a:ext cx="8208911" cy="30497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/>
                <a:gridCol w="2820657"/>
                <a:gridCol w="2567597"/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11538,8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12031,7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4434,7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4927,6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7104,1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7104,1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14256,9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13523,5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-2718,1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-1419,8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940966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b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2016 год исполнены в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сумме 12031,7 тыс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8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112619999"/>
              </p:ext>
            </p:extLst>
          </p:nvPr>
        </p:nvGraphicFramePr>
        <p:xfrm>
          <a:off x="611560" y="1268760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336589" y="979097"/>
            <a:ext cx="193022" cy="2120596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263295" y="979097"/>
            <a:ext cx="266316" cy="103959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195736" y="191499"/>
            <a:ext cx="4752528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на муниципальные целевые программы </a:t>
            </a:r>
            <a:endParaRPr lang="ru-RU" sz="1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– </a:t>
            </a:r>
            <a:r>
              <a:rPr lang="ru-RU" sz="1400" i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9903,6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795589" y="3571876"/>
            <a:ext cx="3937559" cy="57720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культуры»–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1846,1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435425" y="1294534"/>
            <a:ext cx="3968617" cy="130756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политика»–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123,1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100" dirty="0" smtClean="0">
                <a:solidFill>
                  <a:srgbClr val="A50021"/>
                </a:solidFill>
                <a:latin typeface="Arial" charset="0"/>
              </a:rPr>
              <a:t> </a:t>
            </a:r>
            <a:endParaRPr lang="ru-RU" sz="11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852198" y="1390878"/>
            <a:ext cx="3973476" cy="10650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коммунальными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услугами населения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 </a:t>
            </a:r>
            <a:r>
              <a:rPr lang="ru-RU" sz="1200" dirty="0">
                <a:latin typeface="Arial" charset="0"/>
              </a:rPr>
              <a:t>–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2802,3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443392" y="2693808"/>
            <a:ext cx="3972085" cy="73288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lvl="0" algn="ctr" defTabSz="822596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  <a:p>
            <a:pPr lvl="0" algn="ctr" defTabSz="822596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«Муниципальная политика»–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270,7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808612" y="2582153"/>
            <a:ext cx="3963743" cy="98972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«Защита населений и территории 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чрезвычайных ситуаций»–</a:t>
            </a:r>
            <a:r>
              <a:rPr lang="ru-RU" sz="12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33,3</a:t>
            </a:r>
            <a:r>
              <a:rPr lang="ru-RU" sz="12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4747523" y="4297242"/>
            <a:ext cx="3972085" cy="825006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</a:t>
            </a:r>
          </a:p>
          <a:p>
            <a:pPr algn="ctr" defTabSz="822596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37,7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" b="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30573" y="5701801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401961" y="3567556"/>
            <a:ext cx="3973476" cy="784434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системы»–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4790,4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20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45476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531545" y="4797151"/>
            <a:ext cx="4088841" cy="700191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</a:t>
            </a: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2016 год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400" i="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3619,9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264317" y="5506464"/>
            <a:ext cx="2938493" cy="8235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за 2016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13523,5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10" idx="1"/>
          </p:cNvCxnSpPr>
          <p:nvPr/>
        </p:nvCxnSpPr>
        <p:spPr>
          <a:xfrm flipH="1" flipV="1">
            <a:off x="4158607" y="5510974"/>
            <a:ext cx="1105710" cy="407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16200000" flipV="1">
            <a:off x="2519909" y="2919603"/>
            <a:ext cx="4577405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514823" y="955201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73,2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3273420" y="5412371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26,8%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4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Жуковского </a:t>
            </a:r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сельского поселения Дубовского района за 2016 год</a:t>
            </a:r>
            <a:endParaRPr lang="ru-RU" sz="18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109275"/>
              </p:ext>
            </p:extLst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357143519"/>
              </p:ext>
            </p:extLst>
          </p:nvPr>
        </p:nvGraphicFramePr>
        <p:xfrm>
          <a:off x="467544" y="1340768"/>
          <a:ext cx="813690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сельского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2016 год  исполнены в сумме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13523,5 тыс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2709515622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расходов бюджета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Жуковского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b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2016 год</a:t>
            </a:r>
            <a:endParaRPr lang="ru-RU" sz="18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3768778"/>
              </p:ext>
            </p:extLst>
          </p:nvPr>
        </p:nvGraphicFramePr>
        <p:xfrm>
          <a:off x="467544" y="1037431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423</Words>
  <Application>Microsoft Office PowerPoint</Application>
  <PresentationFormat>Экран (4:3)</PresentationFormat>
  <Paragraphs>107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Отчёт об исполнении бюджета  Жуковского сельского поселения Дубовского района за 2016 год</vt:lpstr>
      <vt:lpstr>    Основные параметры исполнения бюджета  Жуковского сельского поселения  Дубовского района за 2016 год                                                                                                                        </vt:lpstr>
      <vt:lpstr>Доходы  бюджета Жуковского сельского поселения  Дубовского района за 2016 год исполнены в сумме 12031,7 тыс. руб.</vt:lpstr>
      <vt:lpstr>Слайд 4</vt:lpstr>
      <vt:lpstr>Поступление собственных доходов в бюджет Жуковского сельского поселения Дубовского района за 2016 год</vt:lpstr>
      <vt:lpstr>Расходы  бюджета Жуковского сельского  поселения  Дубовского  района  за  2016 год  исполнены в сумме 13523,5 тыс. руб.</vt:lpstr>
      <vt:lpstr>Доля  расходов бюджета Жуковского сельского поселения  Дубовского района за 2016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11</cp:lastModifiedBy>
  <cp:revision>104</cp:revision>
  <dcterms:modified xsi:type="dcterms:W3CDTF">2017-11-17T09:24:45Z</dcterms:modified>
</cp:coreProperties>
</file>