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1" r:id="rId5"/>
    <p:sldId id="273" r:id="rId6"/>
    <p:sldId id="274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717" autoAdjust="0"/>
  </p:normalViewPr>
  <p:slideViewPr>
    <p:cSldViewPr>
      <p:cViewPr varScale="1">
        <p:scale>
          <a:sx n="69" d="100"/>
          <a:sy n="69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CE476-335C-41F3-9D38-B097EA57CA7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4541E-B0CA-41CD-87E1-BBA0CB119DC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 субъекта</a:t>
          </a:r>
        </a:p>
        <a:p>
          <a:pPr rtl="0"/>
          <a:endParaRPr lang="ru-RU" sz="900" dirty="0"/>
        </a:p>
      </dgm:t>
    </dgm:pt>
    <dgm:pt modelId="{E2E3A610-74B1-491D-BA30-74898A58C899}" type="parTrans" cxnId="{FED31439-A5C1-4C49-974A-78EDC16A2229}">
      <dgm:prSet/>
      <dgm:spPr/>
      <dgm:t>
        <a:bodyPr/>
        <a:lstStyle/>
        <a:p>
          <a:endParaRPr lang="ru-RU"/>
        </a:p>
      </dgm:t>
    </dgm:pt>
    <dgm:pt modelId="{C8301D19-F740-4E3F-B08D-A60FEE70158B}" type="sibTrans" cxnId="{FED31439-A5C1-4C49-974A-78EDC16A2229}">
      <dgm:prSet/>
      <dgm:spPr/>
      <dgm:t>
        <a:bodyPr/>
        <a:lstStyle/>
        <a:p>
          <a:endParaRPr lang="ru-RU"/>
        </a:p>
      </dgm:t>
    </dgm:pt>
    <dgm:pt modelId="{320A5A0F-D04D-4DB6-8A7F-0244D1429D2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Местный бюджет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0F34F1-28A6-4B04-BE2D-B42FA18FD0C9}" type="parTrans" cxnId="{F66E1080-C751-4C14-BFD6-470BE0771DFE}">
      <dgm:prSet/>
      <dgm:spPr/>
      <dgm:t>
        <a:bodyPr/>
        <a:lstStyle/>
        <a:p>
          <a:endParaRPr lang="ru-RU"/>
        </a:p>
      </dgm:t>
    </dgm:pt>
    <dgm:pt modelId="{C7733870-30CD-4D2D-911B-73B7200837BB}" type="sibTrans" cxnId="{F66E1080-C751-4C14-BFD6-470BE0771DFE}">
      <dgm:prSet/>
      <dgm:spPr/>
      <dgm:t>
        <a:bodyPr/>
        <a:lstStyle/>
        <a:p>
          <a:endParaRPr lang="ru-RU"/>
        </a:p>
      </dgm:t>
    </dgm:pt>
    <dgm:pt modelId="{2F02E54C-DF17-46C4-AFC0-71FBA64F9872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Спонсорская помощь</a:t>
          </a:r>
        </a:p>
      </dgm:t>
    </dgm:pt>
    <dgm:pt modelId="{5B9B4BB2-C59E-4BEC-9525-087DC4B29AF2}" type="parTrans" cxnId="{F69F950A-E93A-4F1E-89E8-B42A54D74352}">
      <dgm:prSet/>
      <dgm:spPr/>
      <dgm:t>
        <a:bodyPr/>
        <a:lstStyle/>
        <a:p>
          <a:endParaRPr lang="ru-RU"/>
        </a:p>
      </dgm:t>
    </dgm:pt>
    <dgm:pt modelId="{AD39F230-1DE6-4153-B464-CC4BE57FB924}" type="sibTrans" cxnId="{F69F950A-E93A-4F1E-89E8-B42A54D74352}">
      <dgm:prSet/>
      <dgm:spPr/>
      <dgm:t>
        <a:bodyPr/>
        <a:lstStyle/>
        <a:p>
          <a:endParaRPr lang="ru-RU"/>
        </a:p>
      </dgm:t>
    </dgm:pt>
    <dgm:pt modelId="{F81C5EAB-950E-451A-B249-C9C7523C9E8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Вклад населения</a:t>
          </a:r>
        </a:p>
      </dgm:t>
    </dgm:pt>
    <dgm:pt modelId="{92072192-272E-48D2-A0EA-A629C8B1BCFE}" type="parTrans" cxnId="{C572F75C-9C0C-4164-86FD-333BF5A8400E}">
      <dgm:prSet/>
      <dgm:spPr/>
      <dgm:t>
        <a:bodyPr/>
        <a:lstStyle/>
        <a:p>
          <a:endParaRPr lang="ru-RU"/>
        </a:p>
      </dgm:t>
    </dgm:pt>
    <dgm:pt modelId="{9F1E55FC-0A50-4B20-A5FB-B078437D0796}" type="sibTrans" cxnId="{C572F75C-9C0C-4164-86FD-333BF5A8400E}">
      <dgm:prSet/>
      <dgm:spPr/>
      <dgm:t>
        <a:bodyPr/>
        <a:lstStyle/>
        <a:p>
          <a:endParaRPr lang="ru-RU"/>
        </a:p>
      </dgm:t>
    </dgm:pt>
    <dgm:pt modelId="{36EC086D-E218-495A-8288-006108E7811C}" type="pres">
      <dgm:prSet presAssocID="{9C8CE476-335C-41F3-9D38-B097EA57CA7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D1929-52BD-4D48-BCB8-2BF153040B54}" type="pres">
      <dgm:prSet presAssocID="{9C8CE476-335C-41F3-9D38-B097EA57CA7B}" presName="comp1" presStyleCnt="0"/>
      <dgm:spPr/>
    </dgm:pt>
    <dgm:pt modelId="{2ACCEB4F-E1E1-41A6-95E5-3D086E035DF7}" type="pres">
      <dgm:prSet presAssocID="{9C8CE476-335C-41F3-9D38-B097EA57CA7B}" presName="circle1" presStyleLbl="node1" presStyleIdx="0" presStyleCnt="4" custScaleX="121569"/>
      <dgm:spPr/>
      <dgm:t>
        <a:bodyPr/>
        <a:lstStyle/>
        <a:p>
          <a:endParaRPr lang="ru-RU"/>
        </a:p>
      </dgm:t>
    </dgm:pt>
    <dgm:pt modelId="{50713E34-984D-4860-B5B4-8925EEF4D793}" type="pres">
      <dgm:prSet presAssocID="{9C8CE476-335C-41F3-9D38-B097EA57CA7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A5EF6-E729-4DC5-BDE1-C9EFC0BDC35D}" type="pres">
      <dgm:prSet presAssocID="{9C8CE476-335C-41F3-9D38-B097EA57CA7B}" presName="comp2" presStyleCnt="0"/>
      <dgm:spPr/>
    </dgm:pt>
    <dgm:pt modelId="{69E44214-B3A0-47E9-920A-66BF9EDAD0FB}" type="pres">
      <dgm:prSet presAssocID="{9C8CE476-335C-41F3-9D38-B097EA57CA7B}" presName="circle2" presStyleLbl="node1" presStyleIdx="1" presStyleCnt="4" custScaleX="120690" custScaleY="100000"/>
      <dgm:spPr/>
      <dgm:t>
        <a:bodyPr/>
        <a:lstStyle/>
        <a:p>
          <a:endParaRPr lang="ru-RU"/>
        </a:p>
      </dgm:t>
    </dgm:pt>
    <dgm:pt modelId="{2C8C277A-A12D-46DA-B283-569787B1B2E2}" type="pres">
      <dgm:prSet presAssocID="{9C8CE476-335C-41F3-9D38-B097EA57CA7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56277-6E95-4A76-AC7E-66C7473D54A0}" type="pres">
      <dgm:prSet presAssocID="{9C8CE476-335C-41F3-9D38-B097EA57CA7B}" presName="comp3" presStyleCnt="0"/>
      <dgm:spPr/>
    </dgm:pt>
    <dgm:pt modelId="{3868F7C3-8270-4A20-8CD6-CB02B4F75C5E}" type="pres">
      <dgm:prSet presAssocID="{9C8CE476-335C-41F3-9D38-B097EA57CA7B}" presName="circle3" presStyleLbl="node1" presStyleIdx="2" presStyleCnt="4" custScaleX="114943"/>
      <dgm:spPr/>
      <dgm:t>
        <a:bodyPr/>
        <a:lstStyle/>
        <a:p>
          <a:endParaRPr lang="ru-RU"/>
        </a:p>
      </dgm:t>
    </dgm:pt>
    <dgm:pt modelId="{27587384-A150-4ECD-A1B3-63355BEC6EC1}" type="pres">
      <dgm:prSet presAssocID="{9C8CE476-335C-41F3-9D38-B097EA57CA7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0CB5C-5292-442D-B1A8-4E84FF1F8494}" type="pres">
      <dgm:prSet presAssocID="{9C8CE476-335C-41F3-9D38-B097EA57CA7B}" presName="comp4" presStyleCnt="0"/>
      <dgm:spPr/>
    </dgm:pt>
    <dgm:pt modelId="{92D8EFAC-1EF6-404D-8B6D-596B47195F08}" type="pres">
      <dgm:prSet presAssocID="{9C8CE476-335C-41F3-9D38-B097EA57CA7B}" presName="circle4" presStyleLbl="node1" presStyleIdx="3" presStyleCnt="4" custScaleX="120690"/>
      <dgm:spPr/>
      <dgm:t>
        <a:bodyPr/>
        <a:lstStyle/>
        <a:p>
          <a:endParaRPr lang="ru-RU"/>
        </a:p>
      </dgm:t>
    </dgm:pt>
    <dgm:pt modelId="{7A535AC6-4B14-4CC6-AE9C-1E71A7A84B1E}" type="pres">
      <dgm:prSet presAssocID="{9C8CE476-335C-41F3-9D38-B097EA57CA7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DCC2C-82A9-4413-B014-1D581760392B}" type="presOf" srcId="{9C8CE476-335C-41F3-9D38-B097EA57CA7B}" destId="{36EC086D-E218-495A-8288-006108E7811C}" srcOrd="0" destOrd="0" presId="urn:microsoft.com/office/officeart/2005/8/layout/venn2"/>
    <dgm:cxn modelId="{D16CDC3A-2353-42D9-A40B-39B80EE3389E}" type="presOf" srcId="{2F02E54C-DF17-46C4-AFC0-71FBA64F9872}" destId="{3868F7C3-8270-4A20-8CD6-CB02B4F75C5E}" srcOrd="0" destOrd="0" presId="urn:microsoft.com/office/officeart/2005/8/layout/venn2"/>
    <dgm:cxn modelId="{C4B0AD68-DCFB-43AE-BAD2-EBF08E14DA77}" type="presOf" srcId="{F81C5EAB-950E-451A-B249-C9C7523C9E8F}" destId="{92D8EFAC-1EF6-404D-8B6D-596B47195F08}" srcOrd="0" destOrd="0" presId="urn:microsoft.com/office/officeart/2005/8/layout/venn2"/>
    <dgm:cxn modelId="{F69F950A-E93A-4F1E-89E8-B42A54D74352}" srcId="{9C8CE476-335C-41F3-9D38-B097EA57CA7B}" destId="{2F02E54C-DF17-46C4-AFC0-71FBA64F9872}" srcOrd="2" destOrd="0" parTransId="{5B9B4BB2-C59E-4BEC-9525-087DC4B29AF2}" sibTransId="{AD39F230-1DE6-4153-B464-CC4BE57FB924}"/>
    <dgm:cxn modelId="{B1CCAAE1-AF1A-4FC1-86E8-324B54DCAC26}" type="presOf" srcId="{F81C5EAB-950E-451A-B249-C9C7523C9E8F}" destId="{7A535AC6-4B14-4CC6-AE9C-1E71A7A84B1E}" srcOrd="1" destOrd="0" presId="urn:microsoft.com/office/officeart/2005/8/layout/venn2"/>
    <dgm:cxn modelId="{66780391-E411-42AC-895C-163B0245933E}" type="presOf" srcId="{320A5A0F-D04D-4DB6-8A7F-0244D1429D23}" destId="{2C8C277A-A12D-46DA-B283-569787B1B2E2}" srcOrd="1" destOrd="0" presId="urn:microsoft.com/office/officeart/2005/8/layout/venn2"/>
    <dgm:cxn modelId="{E4314417-C84F-440D-8AE0-2E69869487CE}" type="presOf" srcId="{320A5A0F-D04D-4DB6-8A7F-0244D1429D23}" destId="{69E44214-B3A0-47E9-920A-66BF9EDAD0FB}" srcOrd="0" destOrd="0" presId="urn:microsoft.com/office/officeart/2005/8/layout/venn2"/>
    <dgm:cxn modelId="{C572F75C-9C0C-4164-86FD-333BF5A8400E}" srcId="{9C8CE476-335C-41F3-9D38-B097EA57CA7B}" destId="{F81C5EAB-950E-451A-B249-C9C7523C9E8F}" srcOrd="3" destOrd="0" parTransId="{92072192-272E-48D2-A0EA-A629C8B1BCFE}" sibTransId="{9F1E55FC-0A50-4B20-A5FB-B078437D0796}"/>
    <dgm:cxn modelId="{F66E1080-C751-4C14-BFD6-470BE0771DFE}" srcId="{9C8CE476-335C-41F3-9D38-B097EA57CA7B}" destId="{320A5A0F-D04D-4DB6-8A7F-0244D1429D23}" srcOrd="1" destOrd="0" parTransId="{6A0F34F1-28A6-4B04-BE2D-B42FA18FD0C9}" sibTransId="{C7733870-30CD-4D2D-911B-73B7200837BB}"/>
    <dgm:cxn modelId="{FA798052-E49B-4BB6-A33D-6FC678CC2D55}" type="presOf" srcId="{2F02E54C-DF17-46C4-AFC0-71FBA64F9872}" destId="{27587384-A150-4ECD-A1B3-63355BEC6EC1}" srcOrd="1" destOrd="0" presId="urn:microsoft.com/office/officeart/2005/8/layout/venn2"/>
    <dgm:cxn modelId="{FED31439-A5C1-4C49-974A-78EDC16A2229}" srcId="{9C8CE476-335C-41F3-9D38-B097EA57CA7B}" destId="{F5D4541E-B0CA-41CD-87E1-BBA0CB119DC9}" srcOrd="0" destOrd="0" parTransId="{E2E3A610-74B1-491D-BA30-74898A58C899}" sibTransId="{C8301D19-F740-4E3F-B08D-A60FEE70158B}"/>
    <dgm:cxn modelId="{3CE92935-999B-41AD-A4E0-ED8363082EA6}" type="presOf" srcId="{F5D4541E-B0CA-41CD-87E1-BBA0CB119DC9}" destId="{2ACCEB4F-E1E1-41A6-95E5-3D086E035DF7}" srcOrd="0" destOrd="0" presId="urn:microsoft.com/office/officeart/2005/8/layout/venn2"/>
    <dgm:cxn modelId="{F5ED5B9E-D31D-4D04-B754-7C64D2D1E5C9}" type="presOf" srcId="{F5D4541E-B0CA-41CD-87E1-BBA0CB119DC9}" destId="{50713E34-984D-4860-B5B4-8925EEF4D793}" srcOrd="1" destOrd="0" presId="urn:microsoft.com/office/officeart/2005/8/layout/venn2"/>
    <dgm:cxn modelId="{B2EA981E-773C-4A07-BA2B-CBB44C634E79}" type="presParOf" srcId="{36EC086D-E218-495A-8288-006108E7811C}" destId="{0ECD1929-52BD-4D48-BCB8-2BF153040B54}" srcOrd="0" destOrd="0" presId="urn:microsoft.com/office/officeart/2005/8/layout/venn2"/>
    <dgm:cxn modelId="{637E9739-F110-47A9-9549-9E7408CFB59A}" type="presParOf" srcId="{0ECD1929-52BD-4D48-BCB8-2BF153040B54}" destId="{2ACCEB4F-E1E1-41A6-95E5-3D086E035DF7}" srcOrd="0" destOrd="0" presId="urn:microsoft.com/office/officeart/2005/8/layout/venn2"/>
    <dgm:cxn modelId="{F8F26DED-1B0F-4D72-BF00-C158FB384686}" type="presParOf" srcId="{0ECD1929-52BD-4D48-BCB8-2BF153040B54}" destId="{50713E34-984D-4860-B5B4-8925EEF4D793}" srcOrd="1" destOrd="0" presId="urn:microsoft.com/office/officeart/2005/8/layout/venn2"/>
    <dgm:cxn modelId="{87092BEA-2278-4A4F-A05E-C00AEA389379}" type="presParOf" srcId="{36EC086D-E218-495A-8288-006108E7811C}" destId="{F8BA5EF6-E729-4DC5-BDE1-C9EFC0BDC35D}" srcOrd="1" destOrd="0" presId="urn:microsoft.com/office/officeart/2005/8/layout/venn2"/>
    <dgm:cxn modelId="{80C0C746-B130-4BAA-85F7-052C125A769B}" type="presParOf" srcId="{F8BA5EF6-E729-4DC5-BDE1-C9EFC0BDC35D}" destId="{69E44214-B3A0-47E9-920A-66BF9EDAD0FB}" srcOrd="0" destOrd="0" presId="urn:microsoft.com/office/officeart/2005/8/layout/venn2"/>
    <dgm:cxn modelId="{F6DB561A-B070-4EBF-993D-40A2FFA35E97}" type="presParOf" srcId="{F8BA5EF6-E729-4DC5-BDE1-C9EFC0BDC35D}" destId="{2C8C277A-A12D-46DA-B283-569787B1B2E2}" srcOrd="1" destOrd="0" presId="urn:microsoft.com/office/officeart/2005/8/layout/venn2"/>
    <dgm:cxn modelId="{7805C42B-A272-4F7F-AFE9-5B94C7494578}" type="presParOf" srcId="{36EC086D-E218-495A-8288-006108E7811C}" destId="{AEF56277-6E95-4A76-AC7E-66C7473D54A0}" srcOrd="2" destOrd="0" presId="urn:microsoft.com/office/officeart/2005/8/layout/venn2"/>
    <dgm:cxn modelId="{54BB52C5-2F43-4C8B-B1A2-0EF10AE9880B}" type="presParOf" srcId="{AEF56277-6E95-4A76-AC7E-66C7473D54A0}" destId="{3868F7C3-8270-4A20-8CD6-CB02B4F75C5E}" srcOrd="0" destOrd="0" presId="urn:microsoft.com/office/officeart/2005/8/layout/venn2"/>
    <dgm:cxn modelId="{C8701CE3-3D79-46C2-9F88-9BD0292C7487}" type="presParOf" srcId="{AEF56277-6E95-4A76-AC7E-66C7473D54A0}" destId="{27587384-A150-4ECD-A1B3-63355BEC6EC1}" srcOrd="1" destOrd="0" presId="urn:microsoft.com/office/officeart/2005/8/layout/venn2"/>
    <dgm:cxn modelId="{28913CAB-94B2-40FC-8569-324F8AF483D2}" type="presParOf" srcId="{36EC086D-E218-495A-8288-006108E7811C}" destId="{E260CB5C-5292-442D-B1A8-4E84FF1F8494}" srcOrd="3" destOrd="0" presId="urn:microsoft.com/office/officeart/2005/8/layout/venn2"/>
    <dgm:cxn modelId="{DADB36CA-FE79-47A0-9E01-5FFB8954A7DD}" type="presParOf" srcId="{E260CB5C-5292-442D-B1A8-4E84FF1F8494}" destId="{92D8EFAC-1EF6-404D-8B6D-596B47195F08}" srcOrd="0" destOrd="0" presId="urn:microsoft.com/office/officeart/2005/8/layout/venn2"/>
    <dgm:cxn modelId="{40863475-E052-48FE-8CAA-DA9CC82C5DCB}" type="presParOf" srcId="{E260CB5C-5292-442D-B1A8-4E84FF1F8494}" destId="{7A535AC6-4B14-4CC6-AE9C-1E71A7A84B1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CEB4F-E1E1-41A6-95E5-3D086E035DF7}">
      <dsp:nvSpPr>
        <dsp:cNvPr id="0" name=""/>
        <dsp:cNvSpPr/>
      </dsp:nvSpPr>
      <dsp:spPr>
        <a:xfrm>
          <a:off x="-120472" y="0"/>
          <a:ext cx="5384480" cy="442915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 субъекта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819017" y="221457"/>
        <a:ext cx="1505500" cy="664373"/>
      </dsp:txXfrm>
    </dsp:sp>
    <dsp:sp modelId="{69E44214-B3A0-47E9-920A-66BF9EDAD0FB}">
      <dsp:nvSpPr>
        <dsp:cNvPr id="0" name=""/>
        <dsp:cNvSpPr/>
      </dsp:nvSpPr>
      <dsp:spPr>
        <a:xfrm>
          <a:off x="433548" y="885831"/>
          <a:ext cx="4276438" cy="354332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Местный бюджет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4460" y="1098430"/>
        <a:ext cx="1494615" cy="637798"/>
      </dsp:txXfrm>
    </dsp:sp>
    <dsp:sp modelId="{3868F7C3-8270-4A20-8CD6-CB02B4F75C5E}">
      <dsp:nvSpPr>
        <dsp:cNvPr id="0" name=""/>
        <dsp:cNvSpPr/>
      </dsp:nvSpPr>
      <dsp:spPr>
        <a:xfrm>
          <a:off x="1044466" y="1771662"/>
          <a:ext cx="3054602" cy="2657493"/>
        </a:xfrm>
        <a:prstGeom prst="ellipse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Спонсорская помощь</a:t>
          </a:r>
        </a:p>
      </dsp:txBody>
      <dsp:txXfrm>
        <a:off x="1860045" y="1970974"/>
        <a:ext cx="1423444" cy="597936"/>
      </dsp:txXfrm>
    </dsp:sp>
    <dsp:sp modelId="{92D8EFAC-1EF6-404D-8B6D-596B47195F08}">
      <dsp:nvSpPr>
        <dsp:cNvPr id="0" name=""/>
        <dsp:cNvSpPr/>
      </dsp:nvSpPr>
      <dsp:spPr>
        <a:xfrm>
          <a:off x="1502658" y="2657493"/>
          <a:ext cx="2138219" cy="177166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Вклад населения</a:t>
          </a:r>
        </a:p>
      </dsp:txBody>
      <dsp:txXfrm>
        <a:off x="1815793" y="3100409"/>
        <a:ext cx="1511949" cy="885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842" cy="143985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Администрация Жуковского сельского поселения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28868"/>
            <a:ext cx="4043362" cy="78581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(ИБ)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57363"/>
            <a:ext cx="4041775" cy="64294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7200" dirty="0" smtClean="0"/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 помощью инициативного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357562"/>
            <a:ext cx="3971924" cy="2768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участия жителей в решение вопросов местного значения посредством определения и выбора направлений расходования бюджетных средств.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643181"/>
            <a:ext cx="3900486" cy="34829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решаются наиболее актуальные проблемы;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инициируется участие граждан в решении проблем местного значения через работу в проектных командах, голосование при определении приоритетов расходования бюджетных средств и т. д. </a:t>
            </a:r>
          </a:p>
          <a:p>
            <a:endParaRPr lang="ru-RU" dirty="0"/>
          </a:p>
        </p:txBody>
      </p:sp>
      <p:pic>
        <p:nvPicPr>
          <p:cNvPr id="1026" name="Picture 2" descr="G:\иниц.бюджетирование\66286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4174505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0112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проектов инициативного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00241"/>
            <a:ext cx="1643074" cy="3571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714612" y="1500174"/>
          <a:ext cx="51435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0112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инициативного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00241"/>
            <a:ext cx="1643074" cy="3571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214422"/>
            <a:ext cx="67151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СОБРАНИЕ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собрания населения с целью выявления общей проблемы. Решение собрания оформляется протоколом.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214554"/>
            <a:ext cx="6643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ПОДГОТОВКА ПРОЕКТА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собрания населения с целью выявления общей проблемы. Решение собрания оформляется протоколом.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143248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КОНКУРСНЫЙ ОТБОР ПРОЕКТОВ  </a:t>
            </a:r>
          </a:p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МУНИЦИПАЛЬНОЙ КОМИССИЕЙ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/>
              <a:t>Муниципальная комиссия проводит отбор проектов, по результатам которого оформляется протокол. Далее заявки, подготовленные  инициативной группой, представителями органов местного самоуправления и экспертами, направляются в Министерство территориального развития Ростовской области.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786322"/>
            <a:ext cx="6572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КОНКУРСНЫЙ ОТБОР ЗАЯВОК  </a:t>
            </a:r>
          </a:p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ОБЛАСТНОЙ КОМИССИЕЙ</a:t>
            </a:r>
          </a:p>
          <a:p>
            <a:pPr algn="just"/>
            <a:r>
              <a:rPr lang="ru-RU" sz="1400" dirty="0" smtClean="0"/>
              <a:t>      Областная комиссия проводит отбор заявок (проектов) – победителей областного уровня и распределяет субсидии между муниципальными образованиями.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0112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инициативного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00241"/>
            <a:ext cx="1643074" cy="3571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214422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ЗАКЛЮЧЕНИЕ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СОГЛАШЕНИЯ</a:t>
            </a: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/>
              <a:t>Между Министерством территориального развития и муниципальным образованием заключается Соглашение «О предоставлении субсидии на </a:t>
            </a:r>
            <a:r>
              <a:rPr lang="ru-RU" sz="1400" dirty="0" err="1" smtClean="0"/>
              <a:t>софинансирование</a:t>
            </a:r>
            <a:r>
              <a:rPr lang="ru-RU" sz="1400" dirty="0" smtClean="0"/>
              <a:t> проекта инициативного </a:t>
            </a:r>
            <a:r>
              <a:rPr lang="ru-RU" sz="1400" dirty="0" err="1" smtClean="0"/>
              <a:t>бюджетирования</a:t>
            </a:r>
            <a:r>
              <a:rPr lang="ru-RU" sz="1400" dirty="0" smtClean="0"/>
              <a:t>  в Ростовской области».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428868"/>
            <a:ext cx="66437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СБОР СРЕДСТВ. ОТБОР ПОДРЯДЧИКОВ НА ВЫПОЛНЕНИЕ РАБОТ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/>
              <a:t>Органы местного самоуправления проводят конкурсный отбор подрядчиков на выполнение работ/оказание услуг в соответствии с Федеральным законом № 44-ФЗ.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786191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ПРЕДОСТАВЛЕНИЕ СУБСИДИЙ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50057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–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РЕАЛИЗАЦИЯ ПРОЕКТА 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срок 12 месяцев)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важен вклад населения?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428736"/>
            <a:ext cx="6758006" cy="328614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Вклад населения способствует: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Отбору населением наиболее приоритетной проблемы;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Более эффективному решению проблемы;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Повышению активности различных групп населения;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Изменению отношения людей к своей роли в развитии города;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Обеспечению более эффективной эксплуатации и лучшей сохранности объекта общественной инфраструктуры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530" name="AutoShape 2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7" name="Picture 9" descr="G:\иниц.бюджетирование\1a76fc9d78dc2a3abb4431882931fed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2284008" cy="146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Что получают граждане, участвуя в инициативном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бюджетировании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643050"/>
            <a:ext cx="6758006" cy="435771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возможность решать насущные проблемы.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эффективный инструмент мобилизации совместных усилий, реализуемый при поддержке властных институтов.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финансирование от муниципалитета на принципах софинансирования.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возможность улучшения среды обитания.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Кроме того, граждане, сопричастные к реализации отобранного проекта, осуществляет общественный контроль за его реализацией, последующей эксплуатацией и сохранностью построенных объектов. Повышается уровень доверия к власти за счет увеличения прозрачности управленческих решений и снижения уровня коррупции.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целом же практика инициативного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позволяет существенным образом увеличить эффективность расходования бюджетных средств. </a:t>
            </a:r>
          </a:p>
        </p:txBody>
      </p:sp>
      <p:sp>
        <p:nvSpPr>
          <p:cNvPr id="22530" name="AutoShape 2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bashtanka.org.ua/wp-content/uploads/2018/11/1a76fc9d78dc2a3abb4431882931feda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794" y="273050"/>
            <a:ext cx="6758006" cy="62277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Инициативное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это: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обсуждение бюджетных вопросов;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представителей власти;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публичное обсуждение с участием граждан;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публичной отчетности;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граждан в реализации проектов;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встроенность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практик в административный и бюджетный процесс.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G:\иниц.бюджетирование\c1184add3a464a519a1089e553790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4859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28926" y="4357695"/>
            <a:ext cx="5786478" cy="221457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жители, индивидуальные предприниматели, юридические лица, общественные организации, осуществляющие свою деятельность на территории города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Сфера реализации: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вопросы местного значения (согласно ст. 16 Федерального закона от 06.10.2003 №131-ФЗ «Об общих принципах организации местного самоуправления в Российской Федерации»)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1142985"/>
            <a:ext cx="5900750" cy="500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инициатив жителей в решении вопросов местного значения;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иниц.бюджетирование\i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2143139" cy="1000132"/>
          </a:xfrm>
          <a:prstGeom prst="rect">
            <a:avLst/>
          </a:prstGeom>
          <a:noFill/>
        </p:spPr>
      </p:pic>
      <p:pic>
        <p:nvPicPr>
          <p:cNvPr id="3078" name="Picture 6" descr="https://i.ytimg.com/vi/aebMySRHBGE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214578" cy="714380"/>
          </a:xfrm>
          <a:prstGeom prst="rect">
            <a:avLst/>
          </a:prstGeom>
          <a:noFill/>
        </p:spPr>
      </p:pic>
      <p:pic>
        <p:nvPicPr>
          <p:cNvPr id="3081" name="Picture 9" descr="https://ryazanec.nethouse.ru/static/img/0000/0003/6394/36394564.8i42mv24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2214578" cy="19288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1714489"/>
            <a:ext cx="58579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   вовлечение жителей в определение проектов инициативного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их реализацию и контроль;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  повышение открытости и эффективности расходования бюджетных средств;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   повышение открытости деятельности органов местного самоуправления;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  развитие взаимодействия органов местного самоуправления и населения;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   усиление общественного контроля за деятельностью органов местного самоуправления.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14291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Идеология инициативного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://kubokchempionov.ru/images/blog/Blog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33" y="4286256"/>
            <a:ext cx="226220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28926" y="4357695"/>
            <a:ext cx="5786478" cy="2214577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1142985"/>
            <a:ext cx="5900750" cy="50006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Экономические эффекты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428736"/>
            <a:ext cx="6758006" cy="3286147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Приоритезация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проблем.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Выбор гражданами приоритетных проектов, решающих наиболее острые проблемы города, выбранные самими гражданами, как инструмент оптимизации бюджетных расходов;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ресурс.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дополнительный ресурс решения вопросов местного значения и альтернатива неработающему институту самообложения граждан;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Экономия бюджетных средств.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Снижается стоимость объектов за счет участия граждан в подготовке проектной документации и реализации проектов. </a:t>
            </a:r>
          </a:p>
          <a:p>
            <a:endParaRPr lang="ru-RU" dirty="0"/>
          </a:p>
        </p:txBody>
      </p:sp>
      <p:pic>
        <p:nvPicPr>
          <p:cNvPr id="16389" name="Picture 5" descr="G:\иниц.бюджетирование\3d_character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84"/>
            <a:ext cx="2628901" cy="197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05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Управленческие и институциональные эффекты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428736"/>
            <a:ext cx="6758006" cy="328614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Бюджетная грамотность.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Формирование знаний и навыков оперирования информацией о бюджете. </a:t>
            </a:r>
          </a:p>
          <a:p>
            <a:pPr>
              <a:buFont typeface="Wingdings" pitchFamily="2" charset="2"/>
              <a:buChar char="Ø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Сохранность и контроль.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Эффективный общественный контроль и бережная эксплуатация созданных объектов муниципальной и общественной инфраструктуры. </a:t>
            </a:r>
          </a:p>
          <a:p>
            <a:endParaRPr lang="ru-RU" dirty="0"/>
          </a:p>
        </p:txBody>
      </p:sp>
      <p:pic>
        <p:nvPicPr>
          <p:cNvPr id="18436" name="Picture 4" descr="G:\иниц.бюджетирование\ef0e415ae55f4abe61461505381e2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786322"/>
            <a:ext cx="341930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65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Социальные эффекты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428736"/>
            <a:ext cx="6758006" cy="3286147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«ответственного гражданина»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поддержку местных гражданских инициатив. Главная цель этого механизма — изменение менталитета граждан, включение в общественную жизнь, приучение к ответственности за место проживания, воспитание чувства хозяина.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 и бизнеса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участие в реализации проектов.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демократических бюджетных процедур в систему муниципального управления как один из способов профилактики протестных настроений.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.pinimg.com/originals/04/88/76/048876a87ee0ef59b3d11653c87321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097" y="4652974"/>
            <a:ext cx="3825903" cy="22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инициативного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2000241"/>
            <a:ext cx="1643074" cy="64294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ОТКРЫТОСТЬ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928802"/>
            <a:ext cx="22860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РАВЕНСТВО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ВОЗМОЖНОСТЕЙ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ВСЕХ УЧАСТНИКОВ</a:t>
            </a:r>
            <a:endParaRPr lang="ru-RU" sz="1200" dirty="0"/>
          </a:p>
        </p:txBody>
      </p:sp>
      <p:pic>
        <p:nvPicPr>
          <p:cNvPr id="20483" name="Picture 3" descr="G:\иниц.бюджетирование\council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1500166" cy="1071570"/>
          </a:xfrm>
          <a:prstGeom prst="rect">
            <a:avLst/>
          </a:prstGeom>
          <a:noFill/>
        </p:spPr>
      </p:pic>
      <p:pic>
        <p:nvPicPr>
          <p:cNvPr id="20487" name="Picture 7" descr="https://premia.ymgame.ru/media/867/conversions/ind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429000"/>
            <a:ext cx="1214446" cy="12144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57555" y="3859887"/>
            <a:ext cx="1857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КОНКУРСНОСТЬ</a:t>
            </a:r>
            <a:endParaRPr lang="ru-RU" sz="1400" dirty="0"/>
          </a:p>
        </p:txBody>
      </p:sp>
      <p:pic>
        <p:nvPicPr>
          <p:cNvPr id="20489" name="Picture 9" descr="http://oturmavecalismaizni.com/wp-content/uploads/2018/11/libra-clipart-balance-beam-scale-664767-8264138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14488"/>
            <a:ext cx="1357322" cy="1357322"/>
          </a:xfrm>
          <a:prstGeom prst="rect">
            <a:avLst/>
          </a:prstGeom>
          <a:noFill/>
        </p:spPr>
      </p:pic>
      <p:pic>
        <p:nvPicPr>
          <p:cNvPr id="20491" name="Picture 11" descr="https://economic-definition.com/Images/Forex_Otzovik/170/850/1771803564-stoimost__kvartiry_opravdana__esli_kvartira_mozhet_prinosit__doh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500438"/>
            <a:ext cx="1404948" cy="11430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29388" y="3929067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инициативного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иниц.бюджетирование\c1184add3a464a519a1089e55379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905" cy="65722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00241"/>
            <a:ext cx="1643074" cy="3571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5" y="1428736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Объекты благоустройства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85919" y="3214687"/>
            <a:ext cx="2428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Спортивные площадки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3214687"/>
            <a:ext cx="2571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Места захоронения</a:t>
            </a:r>
            <a:endParaRPr lang="ru-RU" sz="1200" dirty="0"/>
          </a:p>
        </p:txBody>
      </p:sp>
      <p:pic>
        <p:nvPicPr>
          <p:cNvPr id="21506" name="Picture 2" descr="http://xn--56-slcmimaco.xn--p1ai/wp-content/uploads/2018/05/Detskie-ploshhad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2474473" cy="1285884"/>
          </a:xfrm>
          <a:prstGeom prst="rect">
            <a:avLst/>
          </a:prstGeom>
          <a:noFill/>
        </p:spPr>
      </p:pic>
      <p:pic>
        <p:nvPicPr>
          <p:cNvPr id="21508" name="Picture 4" descr="Ð¡Ð¿Ð¾ÑÑÐ¸Ð²Ð½Ð°Ñ Ð¿Ð»Ð¾ÑÐ°Ð´ÐºÐ° Ñ Ð¼Ð½Ð¾Ð¶ÐµÑÑÐ²Ð¾Ð¼ ÑÑÐµÐ½Ð°Ð¶ÐµÑÐ¾Ð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2500330" cy="135732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85919" y="1571613"/>
            <a:ext cx="2214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Игровые площадки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85919" y="5072074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Объекты культуры</a:t>
            </a:r>
            <a:endParaRPr lang="ru-RU" sz="1200" dirty="0"/>
          </a:p>
        </p:txBody>
      </p:sp>
      <p:pic>
        <p:nvPicPr>
          <p:cNvPr id="21510" name="Picture 6" descr="https://nalsosh27.edu07.ru/files/foto/20181015100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357826"/>
            <a:ext cx="2714644" cy="1322354"/>
          </a:xfrm>
          <a:prstGeom prst="rect">
            <a:avLst/>
          </a:prstGeom>
          <a:noFill/>
        </p:spPr>
      </p:pic>
      <p:pic>
        <p:nvPicPr>
          <p:cNvPr id="21512" name="Picture 8" descr="http://art.nastena.su/wp-content/uploads/Barviha_16_26_v1.01.03.01_1000p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857365"/>
            <a:ext cx="2571768" cy="1285884"/>
          </a:xfrm>
          <a:prstGeom prst="rect">
            <a:avLst/>
          </a:prstGeom>
          <a:noFill/>
        </p:spPr>
      </p:pic>
      <p:pic>
        <p:nvPicPr>
          <p:cNvPr id="21514" name="Picture 10" descr="https://primamedia.ru/f/big/1205/1204735.jpg?ce4b131e37e879f782fc42b6d89892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500438"/>
            <a:ext cx="2571768" cy="14287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143505" y="5000636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Объекты культурного наследия</a:t>
            </a:r>
            <a:endParaRPr lang="ru-RU" sz="1200" dirty="0"/>
          </a:p>
        </p:txBody>
      </p:sp>
      <p:pic>
        <p:nvPicPr>
          <p:cNvPr id="21516" name="Picture 12" descr="https://im0-tub-ru.yandex.net/i?id=9002efe0106951ee243cee0b00a38384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5286364"/>
            <a:ext cx="2571768" cy="142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</TotalTime>
  <Words>714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Администрация Жуковского сельского поселения</vt:lpstr>
      <vt:lpstr>Презентация PowerPoint</vt:lpstr>
      <vt:lpstr>Презентация PowerPoint</vt:lpstr>
      <vt:lpstr>Презентация PowerPoint</vt:lpstr>
      <vt:lpstr>Экономические эффекты </vt:lpstr>
      <vt:lpstr>Управленческие и институциональные эффекты </vt:lpstr>
      <vt:lpstr>Социальные эффекты</vt:lpstr>
      <vt:lpstr>Принципы инициативного бюджетирования </vt:lpstr>
      <vt:lpstr>Направления инициативного бюджетирования</vt:lpstr>
      <vt:lpstr>Источники финансирования проектов инициативного бюджетирования </vt:lpstr>
      <vt:lpstr>Этапы инициативного бюджетирования </vt:lpstr>
      <vt:lpstr>Этапы инициативного бюджетирования </vt:lpstr>
      <vt:lpstr>Чем важен вклад населения?</vt:lpstr>
      <vt:lpstr> Что получают граждане, участвуя в инициативном бюджетировании?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mameckaya.olga@outlook.com</cp:lastModifiedBy>
  <cp:revision>36</cp:revision>
  <dcterms:created xsi:type="dcterms:W3CDTF">2019-06-10T00:01:50Z</dcterms:created>
  <dcterms:modified xsi:type="dcterms:W3CDTF">2019-06-18T20:21:47Z</dcterms:modified>
</cp:coreProperties>
</file>